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hyperlink" Target="https://angular.io/resources/images/devguide/architecture/overview2.png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hyperlink" Target="https://angular.io/docs/ts/latest/quickstart.html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ngular.io/docs/ts/latest/quickstart.html" TargetMode="External"/><Relationship Id="rId3" Type="http://schemas.openxmlformats.org/officeDocument/2006/relationships/image" Target="../media/image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s://egghead.io/lessons/rxjs-rxjs-observables-vs-promises" TargetMode="Externa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gghead.io/lessons/rxjs-rxjs-observables-vs-promises" TargetMode="External"/><Relationship Id="rId3" Type="http://schemas.openxmlformats.org/officeDocument/2006/relationships/image" Target="../media/image1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quora.com/What-is-the-most-useful-thing-you-can-do-with-RxJS-observables" TargetMode="External"/><Relationship Id="rId3" Type="http://schemas.openxmlformats.org/officeDocument/2006/relationships/image" Target="../media/image1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ngular.io" TargetMode="External"/><Relationship Id="rId3" Type="http://schemas.openxmlformats.org/officeDocument/2006/relationships/hyperlink" Target="http://typescriptlang.org" TargetMode="External"/><Relationship Id="rId4" Type="http://schemas.openxmlformats.org/officeDocument/2006/relationships/hyperlink" Target="https://code.visualstudio.com" TargetMode="External"/><Relationship Id="rId5" Type="http://schemas.openxmlformats.org/officeDocument/2006/relationships/hyperlink" Target="https://egghead.io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Modern Front-end Development with Angular JS 2.0</a:t>
            </a:r>
          </a:p>
        </p:txBody>
      </p:sp>
      <p:sp>
        <p:nvSpPr>
          <p:cNvPr id="130" name="Shape 130"/>
          <p:cNvSpPr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the front-end, Typescript, Component Architecture, Observables.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571500" y="2286000"/>
            <a:ext cx="11861800" cy="5181600"/>
          </a:xfrm>
          <a:prstGeom prst="rect">
            <a:avLst/>
          </a:prstGeom>
        </p:spPr>
        <p:txBody>
          <a:bodyPr/>
          <a:lstStyle>
            <a:lvl1pPr defTabSz="578358">
              <a:defRPr sz="11979"/>
            </a:lvl1pPr>
          </a:lstStyle>
          <a:p>
            <a:pPr/>
            <a:r>
              <a:t>The Browser Isn’t a Perfect Platform, but Angular JS Can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71500" y="3813051"/>
            <a:ext cx="11861800" cy="2127499"/>
          </a:xfrm>
          <a:prstGeom prst="rect">
            <a:avLst/>
          </a:prstGeom>
        </p:spPr>
        <p:txBody>
          <a:bodyPr/>
          <a:lstStyle/>
          <a:p>
            <a:pPr/>
            <a:r>
              <a:t>But First 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TypeScript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Superset of Javascript (ES6) with optional typing</a:t>
            </a:r>
          </a:p>
          <a:p>
            <a:pPr/>
            <a:r>
              <a:t>Open source (Windows, Linux, OS X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nee</a:t>
            </a:r>
            <a:r>
              <a:t> macOS)</a:t>
            </a:r>
          </a:p>
          <a:p>
            <a:pPr/>
            <a:r>
              <a:t>Passes code through — very little mangling</a:t>
            </a:r>
          </a:p>
          <a:p>
            <a:pPr/>
            <a:r>
              <a:t>Weakly-typed vs. strongly-typed (use both!)</a:t>
            </a:r>
          </a:p>
          <a:p>
            <a:pPr/>
            <a:r>
              <a:t>Recommended but not required for AngularJS 2.0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TypeScript Compiler (TSC) Output</a:t>
            </a:r>
          </a:p>
        </p:txBody>
      </p:sp>
      <p:pic>
        <p:nvPicPr>
          <p:cNvPr id="165" name="Screen Shot 2016-06-13 at 4.30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2723362"/>
            <a:ext cx="5822281" cy="3250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 Shot 2016-06-13 at 4.30.2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781385"/>
            <a:ext cx="5367255" cy="289736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517167" y="7143750"/>
            <a:ext cx="155212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Typescript</a:t>
            </a:r>
          </a:p>
        </p:txBody>
      </p:sp>
      <p:sp>
        <p:nvSpPr>
          <p:cNvPr id="168" name="Shape 168"/>
          <p:cNvSpPr/>
          <p:nvPr/>
        </p:nvSpPr>
        <p:spPr>
          <a:xfrm>
            <a:off x="8034037" y="7143750"/>
            <a:ext cx="3114607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Outputted Javascript</a:t>
            </a:r>
          </a:p>
        </p:txBody>
      </p:sp>
      <p:sp>
        <p:nvSpPr>
          <p:cNvPr id="169" name="Shape 169"/>
          <p:cNvSpPr/>
          <p:nvPr/>
        </p:nvSpPr>
        <p:spPr>
          <a:xfrm>
            <a:off x="3896487" y="8426450"/>
            <a:ext cx="521182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4" sz="1400"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r>
              <a:t>tsc --sourcemap --target ES5 parallax-simple.ts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7" grpId="2"/>
      <p:bldP build="whole" bldLvl="1" animBg="1" rev="0" advAuto="0" spid="165" grpId="3"/>
      <p:bldP build="whole" bldLvl="1" animBg="1" rev="0" advAuto="0" spid="168" grpId="4"/>
      <p:bldP build="whole" bldLvl="1" animBg="1" rev="0" advAuto="0" spid="169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TypeScript Compiler (TSC) Output</a:t>
            </a:r>
          </a:p>
        </p:txBody>
      </p:sp>
      <p:pic>
        <p:nvPicPr>
          <p:cNvPr id="173" name="Screen Shot 2016-06-13 at 4.35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866" y="2048209"/>
            <a:ext cx="5167068" cy="28603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929386" y="5508959"/>
            <a:ext cx="1114602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16" sz="1600"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r>
              <a:t>parallax-simple.ts(6,13): error TS2322: Type 'number' is not assignable to type 'string'.</a:t>
            </a:r>
          </a:p>
        </p:txBody>
      </p:sp>
      <p:sp>
        <p:nvSpPr>
          <p:cNvPr id="175" name="Shape 175"/>
          <p:cNvSpPr/>
          <p:nvPr/>
        </p:nvSpPr>
        <p:spPr>
          <a:xfrm>
            <a:off x="3112672" y="6464969"/>
            <a:ext cx="6779456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1162" indent="-411162">
              <a:buSzPct val="75000"/>
              <a:buFont typeface="Zapf Dingbats"/>
              <a:buChar char="➤"/>
            </a:pPr>
            <a:r>
              <a:t>Type-checking done at compile time but errors allowed (Javascript allows it)</a:t>
            </a:r>
          </a:p>
          <a:p>
            <a:pPr marL="411162" indent="-411162">
              <a:buSzPct val="75000"/>
              <a:buFont typeface="Zapf Dingbats"/>
              <a:buChar char="➤"/>
            </a:pPr>
            <a:r>
              <a:t>Reduces errors while developing</a:t>
            </a:r>
          </a:p>
          <a:p>
            <a:pPr marL="411162" indent="-411162">
              <a:buSzPct val="75000"/>
              <a:buFont typeface="Zapf Dingbats"/>
              <a:buChar char="➤"/>
            </a:pPr>
            <a:r>
              <a:t>Helps editors provide assistance (VS Code, WebStorm, others)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p" bldLvl="5" animBg="1" rev="0" advAuto="0" spid="175" grpId="3"/>
      <p:bldP build="whole" bldLvl="1" animBg="1" rev="0" advAuto="0" spid="1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Angular JS 2.0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 source, developed by Google + community</a:t>
            </a:r>
          </a:p>
          <a:p>
            <a:pPr/>
            <a:r>
              <a:t>Application framework for web and native applications</a:t>
            </a:r>
          </a:p>
          <a:p>
            <a:pPr/>
            <a:r>
              <a:t>Encourages code reuse through modules</a:t>
            </a:r>
          </a:p>
          <a:p>
            <a:pPr/>
            <a:r>
              <a:t>Not backwards-compatible with AngularJS 1.x but there is a migration path</a:t>
            </a:r>
          </a:p>
          <a:p>
            <a:pPr/>
            <a:r>
              <a:t>Typescript preferred</a:t>
            </a:r>
          </a:p>
          <a:p>
            <a:pPr/>
            <a:r>
              <a:t>Much faster than Angular JS 1.x</a:t>
            </a:r>
          </a:p>
          <a:p>
            <a:pPr/>
            <a:r>
              <a:t>Cleaner architecture than Angular JS 1.x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Architecture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Component</a:t>
            </a:r>
            <a:r>
              <a:t>-based design.</a:t>
            </a:r>
          </a:p>
          <a:p>
            <a:pPr/>
            <a:r>
              <a:t>Everything is a “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directive</a:t>
            </a:r>
            <a:r>
              <a:t>” in one of three types: component (class with a view template), structural (alters DOM e.g. ng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If, ngSwitch, ngFor</a:t>
            </a:r>
            <a:r>
              <a:t>), or attributive (affects style or behavior, e.g. ngClass).</a:t>
            </a:r>
          </a:p>
          <a:p>
            <a:pPr/>
            <a:r>
              <a:t>Uses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dependency injection</a:t>
            </a:r>
            <a:r>
              <a:t>.</a:t>
            </a:r>
          </a:p>
          <a:p>
            <a:pPr/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Services</a:t>
            </a:r>
            <a:r>
              <a:t> are any Javascript class you register for injection. Preferably contain discrete, unique groupings of application logic.</a:t>
            </a:r>
          </a:p>
          <a:p>
            <a:pPr/>
            <a:r>
              <a:t>Miscellany: pipes, lifecycle hooks, routers, animation, and more.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Architecture</a:t>
            </a:r>
          </a:p>
        </p:txBody>
      </p:sp>
      <p:pic>
        <p:nvPicPr>
          <p:cNvPr id="18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2171700"/>
            <a:ext cx="10642600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637783" y="8616949"/>
            <a:ext cx="772923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6"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Credit: </a:t>
            </a:r>
            <a:r>
              <a:rPr u="sng">
                <a:hlinkClick r:id="rId3" invalidUrl="" action="" tgtFrame="" tooltip="" history="1" highlightClick="0" endSnd="0"/>
              </a:rPr>
              <a:t>https://angular.io/resources/images/devguide/architecture/overview2.png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194" name="Screen Shot 2016-06-13 at 5.30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624" y="1672824"/>
            <a:ext cx="9845552" cy="640795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04311" y="8705849"/>
            <a:ext cx="51961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6"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From </a:t>
            </a:r>
            <a:r>
              <a:rPr u="sng">
                <a:hlinkClick r:id="rId3" invalidUrl="" action="" tgtFrame="" tooltip="" history="1" highlightClick="0" endSnd="0"/>
              </a:rPr>
              <a:t>https://angular.io/docs/ts/latest/quickstart.html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Javascript Frameworks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571500" y="3520206"/>
            <a:ext cx="11861800" cy="27131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</a:lstStyle>
          <a:p>
            <a:pPr/>
            <a:r>
              <a:t>AnuglarJS, React, Backbone, TodoMVC, Ember, Polymer, Knockout, Aurelia, Spine, Brick, NuclearJS, Dojo, Matreshka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sp>
        <p:nvSpPr>
          <p:cNvPr id="199" name="Shape 199"/>
          <p:cNvSpPr/>
          <p:nvPr/>
        </p:nvSpPr>
        <p:spPr>
          <a:xfrm>
            <a:off x="3904311" y="8705849"/>
            <a:ext cx="51961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6"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From </a:t>
            </a:r>
            <a:r>
              <a:rPr u="sng">
                <a:hlinkClick r:id="rId2" invalidUrl="" action="" tgtFrame="" tooltip="" history="1" highlightClick="0" endSnd="0"/>
              </a:rPr>
              <a:t>https://angular.io/docs/ts/latest/quickstart.html</a:t>
            </a:r>
          </a:p>
        </p:txBody>
      </p:sp>
      <p:pic>
        <p:nvPicPr>
          <p:cNvPr id="200" name="Screen Shot 2016-06-13 at 5.30.4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2800" y="2933700"/>
            <a:ext cx="8839200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204" name="Screen Shot 2016-06-13 at 5.42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925" y="1887314"/>
            <a:ext cx="10382950" cy="6652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WOW!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Binding Via Interpolation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212" name="Screen Shot 2016-06-13 at 5.44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2438400"/>
            <a:ext cx="91440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216" name="Screen Shot 2016-06-13 at 5.47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84723"/>
            <a:ext cx="13004800" cy="4184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Event Handling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222" name="Screen Shot 2016-06-13 at 5.52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1878"/>
            <a:ext cx="13004800" cy="4169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Components In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228" name="Screen Shot 2016-06-13 at 6.01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700" y="2247900"/>
            <a:ext cx="942340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Javascript-Targeting Languages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571500" y="3507754"/>
            <a:ext cx="11861800" cy="273809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</a:lstStyle>
          <a:p>
            <a:pPr/>
            <a:r>
              <a:t>Typescript, Dart, Coffeescript, asm.js, Coco, Uberscript, Caffeine, EmberScript, LiteScript, Flow, Latte JS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Angular JS 2.0 Hello World</a:t>
            </a:r>
          </a:p>
        </p:txBody>
      </p:sp>
      <p:pic>
        <p:nvPicPr>
          <p:cNvPr id="232" name="Screen Shot 2016-06-13 at 6.01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1981200"/>
            <a:ext cx="12344400" cy="57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Javascript Patterns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Javascript at Netscape (1995)</a:t>
            </a:r>
          </a:p>
          <a:p>
            <a:pPr/>
            <a:r>
              <a:t>Callback culture with jQuery (2006)</a:t>
            </a:r>
          </a:p>
          <a:p>
            <a:pPr/>
            <a:r>
              <a:t>Promises (2010)</a:t>
            </a:r>
          </a:p>
          <a:p>
            <a:pPr/>
            <a:r>
              <a:t>Observables (2012)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Observables Are Cool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11253"/>
            </a:lvl1pPr>
          </a:lstStyle>
          <a:p>
            <a:pPr/>
            <a:r>
              <a:t>Observables Are lazy Promises Which can be cancelled and re-tried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Promise Vs Observable</a:t>
            </a:r>
          </a:p>
        </p:txBody>
      </p:sp>
      <p:pic>
        <p:nvPicPr>
          <p:cNvPr id="244" name="Screen Shot 2016-06-14 at 8.46.2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4907" y="2635250"/>
            <a:ext cx="5815194" cy="2438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Screen Shot 2016-06-14 at 8.46.1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2644454"/>
            <a:ext cx="5482826" cy="211542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626275" y="5947325"/>
            <a:ext cx="124627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Promise</a:t>
            </a:r>
          </a:p>
        </p:txBody>
      </p:sp>
      <p:sp>
        <p:nvSpPr>
          <p:cNvPr id="247" name="Shape 247"/>
          <p:cNvSpPr/>
          <p:nvPr/>
        </p:nvSpPr>
        <p:spPr>
          <a:xfrm>
            <a:off x="8468135" y="5947325"/>
            <a:ext cx="170873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Observable</a:t>
            </a:r>
          </a:p>
        </p:txBody>
      </p:sp>
      <p:sp>
        <p:nvSpPr>
          <p:cNvPr id="248" name="Shape 248"/>
          <p:cNvSpPr/>
          <p:nvPr/>
        </p:nvSpPr>
        <p:spPr>
          <a:xfrm>
            <a:off x="3334484" y="8693149"/>
            <a:ext cx="633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6"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From </a:t>
            </a:r>
            <a:r>
              <a:rPr u="sng">
                <a:hlinkClick r:id="rId4" invalidUrl="" action="" tgtFrame="" tooltip="" history="1" highlightClick="0" endSnd="0"/>
              </a:rPr>
              <a:t>https://egghead.io/lessons/rxjs-rxjs-observables-vs-promises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3"/>
      <p:bldP build="whole" bldLvl="1" animBg="1" rev="0" advAuto="0" spid="245" grpId="1"/>
      <p:bldP build="whole" bldLvl="1" animBg="1" rev="0" advAuto="0" spid="246" grpId="2"/>
      <p:bldP build="whole" bldLvl="1" animBg="1" rev="0" advAuto="0" spid="247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Promise Vs Observable</a:t>
            </a:r>
          </a:p>
        </p:txBody>
      </p:sp>
      <p:sp>
        <p:nvSpPr>
          <p:cNvPr id="252" name="Shape 252"/>
          <p:cNvSpPr/>
          <p:nvPr/>
        </p:nvSpPr>
        <p:spPr>
          <a:xfrm>
            <a:off x="3334484" y="8693149"/>
            <a:ext cx="63358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6"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From </a:t>
            </a:r>
            <a:r>
              <a:rPr u="sng">
                <a:hlinkClick r:id="rId2" invalidUrl="" action="" tgtFrame="" tooltip="" history="1" highlightClick="0" endSnd="0"/>
              </a:rPr>
              <a:t>https://egghead.io/lessons/rxjs-rxjs-observables-vs-promises</a:t>
            </a:r>
          </a:p>
        </p:txBody>
      </p:sp>
      <p:pic>
        <p:nvPicPr>
          <p:cNvPr id="253" name="Screen Shot 2016-06-14 at 8.51.1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0391" y="1690806"/>
            <a:ext cx="6924018" cy="6371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Promise Vs Observable</a:t>
            </a:r>
          </a:p>
        </p:txBody>
      </p:sp>
      <p:sp>
        <p:nvSpPr>
          <p:cNvPr id="257" name="Shape 257"/>
          <p:cNvSpPr/>
          <p:nvPr/>
        </p:nvSpPr>
        <p:spPr>
          <a:xfrm>
            <a:off x="1958790" y="8997949"/>
            <a:ext cx="908722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16"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From </a:t>
            </a:r>
            <a:r>
              <a:rPr u="sng">
                <a:hlinkClick r:id="rId2" invalidUrl="" action="" tgtFrame="" tooltip="" history="1" highlightClick="0" endSnd="0"/>
              </a:rPr>
              <a:t>https://www.quora.com/What-is-the-most-useful-thing-you-can-do-with-RxJS-observables</a:t>
            </a:r>
          </a:p>
        </p:txBody>
      </p:sp>
      <p:pic>
        <p:nvPicPr>
          <p:cNvPr id="258" name="Screen Shot 2016-06-14 at 8.53.1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2260600"/>
            <a:ext cx="10845800" cy="523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3942177" y="7864474"/>
            <a:ext cx="512044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38" sz="3800"/>
            </a:lvl1pPr>
          </a:lstStyle>
          <a:p>
            <a:pPr/>
            <a:r>
              <a:t>Officially included in ES7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  <p:bldP build="whole" bldLvl="1" animBg="1" rev="0" advAuto="0" spid="257" grpId="2"/>
      <p:bldP build="whole" bldLvl="1" animBg="1" rev="0" advAuto="0" spid="259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Resources</a:t>
            </a:r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xfrm>
            <a:off x="3423691" y="3264916"/>
            <a:ext cx="6157418" cy="3223767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https://angular.io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http://typescriptlang.org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https://code.visualstudio.com</a:t>
            </a:r>
          </a:p>
          <a:p>
            <a:pPr/>
            <a:r>
              <a:rPr u="sng">
                <a:hlinkClick r:id="rId5" invalidUrl="" action="" tgtFrame="" tooltip="" history="1" highlightClick="0" endSnd="0"/>
              </a:rPr>
              <a:t>https://egghead.io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Times Have Changed</a:t>
            </a:r>
          </a:p>
          <a:p>
            <a:pPr/>
            <a:r>
              <a:t>(The Web is Maturing)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316062" y="2286000"/>
            <a:ext cx="10372676" cy="5181600"/>
          </a:xfrm>
          <a:prstGeom prst="rect">
            <a:avLst/>
          </a:prstGeom>
        </p:spPr>
        <p:txBody>
          <a:bodyPr/>
          <a:lstStyle/>
          <a:p>
            <a:pPr algn="l" defTabSz="321310">
              <a:defRPr sz="6655"/>
            </a:pPr>
            <a:r>
              <a:t>1. Hyper-text (1963)</a:t>
            </a:r>
          </a:p>
          <a:p>
            <a:pPr algn="l" defTabSz="321310">
              <a:defRPr sz="6655"/>
            </a:pPr>
            <a:r>
              <a:t>2. HTML on WWW (1987)</a:t>
            </a:r>
          </a:p>
          <a:p>
            <a:pPr algn="l" defTabSz="321310">
              <a:defRPr sz="6655"/>
            </a:pPr>
            <a:r>
              <a:t>3. AJAX (1999)</a:t>
            </a:r>
          </a:p>
          <a:p>
            <a:pPr algn="l" defTabSz="321310">
              <a:defRPr sz="6655"/>
            </a:pPr>
            <a:r>
              <a:t>4. Html5 “App SandBox APIs” (2004)</a:t>
            </a:r>
          </a:p>
          <a:p>
            <a:pPr algn="l" defTabSz="321310">
              <a:defRPr sz="6655"/>
            </a:pPr>
            <a:r>
              <a:t>5. Web Assembly, Components (Now)</a:t>
            </a:r>
          </a:p>
          <a:p>
            <a:pPr algn="l" defTabSz="321310">
              <a:defRPr sz="6655"/>
            </a:pPr>
            <a:r>
              <a:t>6. ???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Browser Is Just A Client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body" sz="quarter" idx="1"/>
          </p:nvPr>
        </p:nvSpPr>
        <p:spPr>
          <a:xfrm>
            <a:off x="3990181" y="2901887"/>
            <a:ext cx="5024438" cy="3226050"/>
          </a:xfrm>
          <a:prstGeom prst="rect">
            <a:avLst/>
          </a:prstGeom>
        </p:spPr>
        <p:txBody>
          <a:bodyPr/>
          <a:lstStyle/>
          <a:p>
            <a:pPr/>
            <a:r>
              <a:t>Desktop application</a:t>
            </a:r>
          </a:p>
          <a:p>
            <a:pPr/>
            <a:r>
              <a:t>Smartphone app</a:t>
            </a:r>
          </a:p>
          <a:p>
            <a:pPr>
              <a:defRPr u="sng"/>
            </a:pPr>
            <a:r>
              <a:t>Web app</a:t>
            </a:r>
          </a:p>
          <a:p>
            <a:pPr/>
            <a:r>
              <a:t>Embedded device (IoT)</a:t>
            </a:r>
          </a:p>
        </p:txBody>
      </p:sp>
      <p:sp>
        <p:nvSpPr>
          <p:cNvPr id="149" name="Shape 149"/>
          <p:cNvSpPr/>
          <p:nvPr/>
        </p:nvSpPr>
        <p:spPr>
          <a:xfrm>
            <a:off x="4826037" y="7359712"/>
            <a:ext cx="335272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It’s just another client.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Web App or Native App?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Communicates over HTTPS</a:t>
            </a:r>
          </a:p>
          <a:p>
            <a:pPr/>
            <a:r>
              <a:t>Runs in fullscreen</a:t>
            </a:r>
          </a:p>
          <a:p>
            <a:pPr/>
            <a:r>
              <a:t>Store data locally between runs</a:t>
            </a:r>
          </a:p>
          <a:p>
            <a:pPr/>
            <a:r>
              <a:t>Works offline</a:t>
            </a:r>
          </a:p>
          <a:p>
            <a:pPr/>
            <a:r>
              <a:t>Renders OpenGL graphics</a:t>
            </a:r>
          </a:p>
          <a:p>
            <a:pPr/>
            <a:r>
              <a:t>Uses background threads</a:t>
            </a:r>
          </a:p>
          <a:p>
            <a:pPr/>
            <a:r>
              <a:t>Can geo-locate using GPS</a:t>
            </a:r>
          </a:p>
          <a:p>
            <a:pPr/>
            <a:r>
              <a:t>Supports gamepads/joysticks</a:t>
            </a:r>
          </a:p>
          <a:p>
            <a:pPr/>
            <a:r>
              <a:t>Uses system speech recognition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